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embeddedFontLst>
    <p:embeddedFont>
      <p:font typeface="Annie Use Your Telescope Regular" panose="020B0600000101010101" charset="0"/>
      <p:regular r:id="rId13"/>
    </p:embeddedFont>
    <p:embeddedFont>
      <p:font typeface="Pretendard Regular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viar Dreams" panose="020B0600000101010101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96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3708400"/>
            <a:ext cx="22212300" cy="3632200"/>
          </a:xfrm>
          <a:prstGeom prst="rect">
            <a:avLst/>
          </a:prstGeom>
        </p:spPr>
        <p:txBody>
          <a:bodyPr lIns="0" tIns="181350" rIns="0" bIns="181350" rtlCol="0" anchor="ctr"/>
          <a:lstStyle/>
          <a:p>
            <a:pPr lvl="0" algn="ctr">
              <a:lnSpc>
                <a:spcPct val="104580"/>
              </a:lnSpc>
            </a:pPr>
            <a:r>
              <a:rPr lang="en-US" sz="20399" b="1" i="0" u="none" strike="noStrike" spc="-500">
                <a:solidFill>
                  <a:srgbClr val="A3835F"/>
                </a:solidFill>
                <a:latin typeface="Pretendard Regular"/>
                <a:ea typeface="Pretendard Regular"/>
                <a:cs typeface="Pretendard Regular"/>
              </a:rPr>
              <a:t>구독 웹페이지(가제)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1400" y="7988300"/>
            <a:ext cx="70993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226"/>
              </a:lnSpc>
            </a:pPr>
            <a:r>
              <a:rPr lang="en-US" sz="3866" b="1" i="0" u="sng" strike="noStrike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Four Byte</a:t>
            </a:r>
          </a:p>
          <a:p>
            <a:pPr lvl="0" algn="ctr">
              <a:lnSpc>
                <a:spcPct val="130226"/>
              </a:lnSpc>
            </a:pPr>
            <a:r>
              <a:rPr lang="en-US" sz="3866" b="1" i="0" u="sng" strike="noStrike">
                <a:solidFill>
                  <a:srgbClr val="1187CF"/>
                </a:solidFill>
                <a:latin typeface="Caviar Dreams"/>
                <a:ea typeface="Caviar Dreams"/>
                <a:cs typeface="Caviar Dreams"/>
              </a:rPr>
              <a:t>여준기</a:t>
            </a:r>
            <a:r>
              <a:rPr lang="en-US" sz="3866" b="1" i="0" u="none" strike="noStrike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, 김현규, 이동렬, 박지연</a:t>
            </a:r>
          </a:p>
          <a:p>
            <a:pPr lvl="0" algn="ctr">
              <a:lnSpc>
                <a:spcPct val="145416"/>
              </a:lnSpc>
            </a:pPr>
            <a:r>
              <a:rPr lang="en-US" sz="2666" b="0" i="0" u="none" strike="noStrike">
                <a:solidFill>
                  <a:srgbClr val="000000"/>
                </a:solidFill>
                <a:latin typeface="Caviar Dreams"/>
                <a:ea typeface="Caviar Dreams"/>
                <a:cs typeface="Caviar Dreams"/>
              </a:rPr>
              <a:t>2026.02.27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10452100"/>
            <a:ext cx="3683000" cy="222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300" y="10452100"/>
            <a:ext cx="2235200" cy="222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8166100"/>
            <a:ext cx="13843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8200" y="3898900"/>
            <a:ext cx="22707600" cy="5118100"/>
          </a:xfrm>
          <a:prstGeom prst="rect">
            <a:avLst/>
          </a:prstGeom>
          <a:effectLst>
            <a:outerShdw blurRad="435478" dist="911772" dir="2700000">
              <a:srgbClr val="000000">
                <a:alpha val="76000"/>
              </a:srgbClr>
            </a:outerShdw>
          </a:effectLst>
        </p:spPr>
        <p:txBody>
          <a:bodyPr lIns="0" tIns="237061" rIns="0" bIns="237061" rtlCol="0" anchor="ctr"/>
          <a:lstStyle/>
          <a:p>
            <a:pPr lvl="0" algn="ctr">
              <a:lnSpc>
                <a:spcPct val="104580"/>
              </a:lnSpc>
            </a:pPr>
            <a:r>
              <a:rPr lang="en-US" sz="26666" b="1" i="0" u="none" strike="noStrike" spc="-600">
                <a:solidFill>
                  <a:srgbClr val="18A8F1"/>
                </a:solidFill>
                <a:latin typeface="Pretendard Regular"/>
                <a:ea typeface="Pretendard Regular"/>
                <a:cs typeface="Pretendard Regular"/>
              </a:rPr>
              <a:t>Q &amp; 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1384300"/>
            <a:ext cx="11061700" cy="11061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206500"/>
            <a:ext cx="3759200" cy="9525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16400" y="3575050"/>
            <a:ext cx="2692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396"/>
              </a:lnSpc>
            </a:pPr>
            <a:r>
              <a:rPr lang="en-US" sz="5995" b="1" i="0" u="none" strike="noStrike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94600" y="3721100"/>
            <a:ext cx="89027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4449" b="0" i="0" u="none" strike="noStrike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메인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b="0" i="0" u="none" strike="noStrike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페이지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b="0" i="0" u="none" strike="noStrike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Main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6400" y="4900930"/>
            <a:ext cx="2667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94600" y="4907280"/>
            <a:ext cx="885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서비스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관리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 err="1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Regisration</a:t>
            </a:r>
            <a:endParaRPr lang="en-US" sz="4449" spc="200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16400" y="5877902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94600" y="5890260"/>
            <a:ext cx="88519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플랜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Plan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253230" y="6854874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4600" y="6873240"/>
            <a:ext cx="8851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만료일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계산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Expiration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53230" y="7831846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4600" y="7881620"/>
            <a:ext cx="101600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1890"/>
              </a:lnSpc>
            </a:pP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결제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상태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변경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및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화면</a:t>
            </a:r>
            <a:r>
              <a:rPr lang="en-US" sz="4449" spc="2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4449" spc="200" dirty="0" err="1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정리</a:t>
            </a:r>
            <a:r>
              <a:rPr lang="en-US" sz="3382" b="0" i="0" u="none" strike="noStrike" spc="100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  <a:r>
              <a:rPr lang="en-US" sz="4449" spc="200" dirty="0" err="1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PayStatus</a:t>
            </a:r>
            <a:endParaRPr lang="en-US" sz="4449" spc="200" dirty="0">
              <a:solidFill>
                <a:srgbClr val="595959"/>
              </a:solidFill>
              <a:latin typeface="Annie Use Your Telescope Regular"/>
              <a:ea typeface="Annie Use Your Telescope Regular"/>
              <a:cs typeface="Annie Use Your Telescope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0" y="2489200"/>
            <a:ext cx="5486400" cy="331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00" y="6858000"/>
            <a:ext cx="5486400" cy="5486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253230" y="8788400"/>
            <a:ext cx="2616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396"/>
              </a:lnSpc>
            </a:pPr>
            <a:r>
              <a:rPr lang="en-US" sz="5995" b="1" dirty="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94600" y="8864600"/>
            <a:ext cx="88519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1890"/>
              </a:lnSpc>
            </a:pPr>
            <a:r>
              <a:rPr lang="en-US" sz="3382" b="0" i="0" u="none" strike="noStrike" spc="1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1100" y="1016000"/>
            <a:ext cx="3225800" cy="1130300"/>
          </a:xfrm>
          <a:prstGeom prst="rect">
            <a:avLst/>
          </a:prstGeom>
        </p:spPr>
        <p:txBody>
          <a:bodyPr lIns="0" tIns="87507" rIns="0" bIns="87507" rtlCol="0" anchor="ctr"/>
          <a:lstStyle/>
          <a:p>
            <a:pPr lvl="0" algn="l">
              <a:lnSpc>
                <a:spcPct val="97275"/>
              </a:lnSpc>
            </a:pPr>
            <a:r>
              <a:rPr lang="en-US" sz="6044" b="1" i="0" u="none" strike="noStrike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Main 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81100" y="2374900"/>
            <a:ext cx="5435600" cy="2171700"/>
          </a:xfrm>
          <a:prstGeom prst="rect">
            <a:avLst/>
          </a:prstGeom>
        </p:spPr>
        <p:txBody>
          <a:bodyPr lIns="0" tIns="33194" rIns="0" bIns="0" rtlCol="0" anchor="ctr"/>
          <a:lstStyle/>
          <a:p>
            <a:pPr lvl="0" algn="l">
              <a:lnSpc>
                <a:spcPct val="110888"/>
              </a:lnSpc>
            </a:pPr>
            <a:r>
              <a:rPr lang="en-US" sz="8167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Index</a:t>
            </a:r>
          </a:p>
          <a:p>
            <a:pPr lvl="0" algn="l">
              <a:lnSpc>
                <a:spcPct val="125412"/>
              </a:lnSpc>
            </a:pPr>
            <a:endParaRPr lang="en-US" sz="8167" b="1" i="0" u="none" strike="noStrike">
              <a:solidFill>
                <a:srgbClr val="595959"/>
              </a:solidFill>
              <a:latin typeface="Caviar Dreams"/>
              <a:ea typeface="Caviar Dreams"/>
              <a:cs typeface="Caviar Dream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1100" y="10109200"/>
            <a:ext cx="47498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230"/>
              </a:lnSpc>
            </a:pPr>
            <a:r>
              <a:rPr lang="en-US" sz="2399" b="0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이곳에 텍스트를 입력하세요 이곳에 텍스트를 입력하세요 이곳에 텍스트를입력하세요 이곳에 텍스트를 입력하세요 이곳에 텍스트를 입력하세요 이곳에 텍스트를 입력하세요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2000" y="698500"/>
            <a:ext cx="850900" cy="313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D8A69"/>
                </a:solidFill>
                <a:latin typeface="Caviar Dreams"/>
                <a:ea typeface="Caviar Dreams"/>
                <a:cs typeface="Caviar Dreams"/>
              </a:rPr>
              <a:t>1 </a:t>
            </a: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2 3 4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2184400"/>
            <a:ext cx="9474200" cy="586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8051800"/>
            <a:ext cx="19062700" cy="128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0" y="2184400"/>
            <a:ext cx="9499600" cy="58674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945600" y="2286000"/>
            <a:ext cx="685800" cy="355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여준기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94100" y="1308100"/>
            <a:ext cx="68326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구독 서비스 관리 </a:t>
            </a:r>
            <a:r>
              <a:rPr lang="en-US" sz="3999" b="0" i="0" u="none" strike="noStrike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Regisration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2501900"/>
            <a:ext cx="17678400" cy="10388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354800" y="2743200"/>
            <a:ext cx="990600" cy="533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박지연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7300" y="1308100"/>
            <a:ext cx="44069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플랜 변경 </a:t>
            </a:r>
            <a:r>
              <a:rPr lang="en-US" sz="3999" b="0" i="0" u="none" strike="noStrike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Plan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0" y="2222500"/>
            <a:ext cx="13271500" cy="1121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김현규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00500" y="1295400"/>
            <a:ext cx="6261100" cy="7747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만료일 계산 </a:t>
            </a:r>
            <a:r>
              <a:rPr lang="en-US" sz="3999" b="0" i="0" u="none" strike="noStrike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Expiration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222500"/>
            <a:ext cx="19532600" cy="1099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04900" y="1155700"/>
            <a:ext cx="3111500" cy="1066800"/>
          </a:xfrm>
          <a:prstGeom prst="rect">
            <a:avLst/>
          </a:prstGeom>
        </p:spPr>
        <p:txBody>
          <a:bodyPr lIns="0" tIns="77214" rIns="0" bIns="77214" rtlCol="0" anchor="ctr"/>
          <a:lstStyle/>
          <a:p>
            <a:pPr lvl="0" algn="l">
              <a:lnSpc>
                <a:spcPct val="97275"/>
              </a:lnSpc>
            </a:pPr>
            <a:r>
              <a:rPr lang="en-US" sz="5333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이동렬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7300" y="1308100"/>
            <a:ext cx="9512300" cy="762000"/>
          </a:xfrm>
          <a:prstGeom prst="rect">
            <a:avLst/>
          </a:prstGeom>
        </p:spPr>
        <p:txBody>
          <a:bodyPr lIns="0" tIns="57911" rIns="0" bIns="57911" rtlCol="0" anchor="ctr"/>
          <a:lstStyle/>
          <a:p>
            <a:pPr lvl="0" algn="l">
              <a:lnSpc>
                <a:spcPct val="97275"/>
              </a:lnSpc>
            </a:pPr>
            <a:r>
              <a:rPr lang="en-US" sz="3999" b="0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결제 상태 변경, 화면 정리 담당 </a:t>
            </a:r>
            <a:r>
              <a:rPr lang="en-US" sz="3999" b="0" i="0" u="none" strike="noStrike">
                <a:solidFill>
                  <a:srgbClr val="595959"/>
                </a:solidFill>
                <a:latin typeface="Annie Use Your Telescope Regular"/>
                <a:ea typeface="Annie Use Your Telescope Regular"/>
                <a:cs typeface="Annie Use Your Telescope Regular"/>
              </a:rPr>
              <a:t>PayStatus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31900"/>
            <a:ext cx="4953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2222500"/>
            <a:ext cx="19532600" cy="10998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202400" y="7772400"/>
            <a:ext cx="1295400" cy="14478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-723900"/>
            <a:ext cx="15582900" cy="9245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81100" y="1295400"/>
            <a:ext cx="1892300" cy="558800"/>
          </a:xfrm>
          <a:prstGeom prst="rect">
            <a:avLst/>
          </a:prstGeom>
        </p:spPr>
        <p:txBody>
          <a:bodyPr lIns="0" tIns="45038" rIns="0" bIns="45038" rtlCol="0" anchor="ctr"/>
          <a:lstStyle/>
          <a:p>
            <a:pPr lvl="0" algn="l">
              <a:lnSpc>
                <a:spcPct val="97275"/>
              </a:lnSpc>
            </a:pPr>
            <a:r>
              <a:rPr lang="en-US" sz="3110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2374900"/>
            <a:ext cx="5435600" cy="2171700"/>
          </a:xfrm>
          <a:prstGeom prst="rect">
            <a:avLst/>
          </a:prstGeom>
        </p:spPr>
        <p:txBody>
          <a:bodyPr lIns="0" tIns="33194" rIns="0" bIns="0" rtlCol="0" anchor="ctr"/>
          <a:lstStyle/>
          <a:p>
            <a:pPr lvl="0" algn="l">
              <a:lnSpc>
                <a:spcPct val="110888"/>
              </a:lnSpc>
            </a:pPr>
            <a:r>
              <a:rPr lang="en-US" sz="8167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Project B</a:t>
            </a:r>
          </a:p>
          <a:p>
            <a:pPr lvl="0" algn="l">
              <a:lnSpc>
                <a:spcPct val="125412"/>
              </a:lnSpc>
            </a:pPr>
            <a:r>
              <a:rPr lang="en-US" sz="4084" b="1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2034-2035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5041900"/>
            <a:ext cx="495300" cy="10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0" y="9080500"/>
            <a:ext cx="7810500" cy="4635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0800" y="9080500"/>
            <a:ext cx="7810500" cy="463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459200" y="850900"/>
            <a:ext cx="673100" cy="15951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81100" y="10109200"/>
            <a:ext cx="47498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230"/>
              </a:lnSpc>
            </a:pPr>
            <a:r>
              <a:rPr lang="en-US" sz="2399" b="0" i="0" u="none" strike="noStrike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이곳에 텍스트를 입력하세요 이곳에 텍스트를 입력하세요 이곳에 텍스트를입력하세요 이곳에 텍스트를 입력하세요 이곳에 텍스트를 입력하세요 이곳에 텍스트를 입력하세요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368000" y="292100"/>
            <a:ext cx="15875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1</a:t>
            </a:r>
            <a:r>
              <a:rPr lang="en-US" sz="2799" b="1" i="0" u="none" strike="noStrike" spc="10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2799" b="1" i="0" u="none" strike="noStrike" spc="1000">
                <a:solidFill>
                  <a:srgbClr val="FD8A69"/>
                </a:solidFill>
                <a:latin typeface="Caviar Dreams"/>
                <a:ea typeface="Caviar Dreams"/>
                <a:cs typeface="Caviar Dreams"/>
              </a:rPr>
              <a:t>2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3</a:t>
            </a:r>
            <a:r>
              <a:rPr lang="en-US" sz="2799" b="1" i="0" u="none" strike="noStrike" spc="10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4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0" y="-673100"/>
            <a:ext cx="16040100" cy="16040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0" y="-190500"/>
            <a:ext cx="9055100" cy="14084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81100" y="1295400"/>
            <a:ext cx="1892300" cy="558800"/>
          </a:xfrm>
          <a:prstGeom prst="rect">
            <a:avLst/>
          </a:prstGeom>
        </p:spPr>
        <p:txBody>
          <a:bodyPr lIns="0" tIns="45038" rIns="0" bIns="45038" rtlCol="0" anchor="ctr"/>
          <a:lstStyle/>
          <a:p>
            <a:pPr lvl="0" algn="l">
              <a:lnSpc>
                <a:spcPct val="97275"/>
              </a:lnSpc>
            </a:pPr>
            <a:r>
              <a:rPr lang="en-US" sz="3110" b="1" i="0" u="none" strike="noStrike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Portfolio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1100" y="2374900"/>
            <a:ext cx="5435600" cy="2171700"/>
          </a:xfrm>
          <a:prstGeom prst="rect">
            <a:avLst/>
          </a:prstGeom>
        </p:spPr>
        <p:txBody>
          <a:bodyPr lIns="0" tIns="33194" rIns="0" bIns="0" rtlCol="0" anchor="ctr"/>
          <a:lstStyle/>
          <a:p>
            <a:pPr lvl="0" algn="l">
              <a:lnSpc>
                <a:spcPct val="110888"/>
              </a:lnSpc>
            </a:pPr>
            <a:r>
              <a:rPr lang="en-US" sz="8167" b="1" i="0" u="none" strike="noStrike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Project C</a:t>
            </a:r>
          </a:p>
          <a:p>
            <a:pPr lvl="0" algn="l">
              <a:lnSpc>
                <a:spcPct val="125412"/>
              </a:lnSpc>
            </a:pPr>
            <a:r>
              <a:rPr lang="en-US" sz="4084" b="1" i="0" u="none" strike="noStrike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2035-2036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5041900"/>
            <a:ext cx="495300" cy="10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81100" y="10109200"/>
            <a:ext cx="47498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230"/>
              </a:lnSpc>
            </a:pPr>
            <a:r>
              <a:rPr lang="en-US" sz="2399" b="0" i="0" u="none" strike="noStrike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이곳에 텍스트를 입력하세요 이곳에 텍스트를 입력하세요 이곳에 텍스트를입력하세요 이곳에 텍스트를 입력하세요 이곳에 텍스트를 입력하세요 이곳에 텍스트를 입력하세요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68000" y="292100"/>
            <a:ext cx="1587500" cy="328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1</a:t>
            </a:r>
            <a:r>
              <a:rPr lang="en-US" sz="2799" b="1" i="0" u="none" strike="noStrike" spc="10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2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 </a:t>
            </a:r>
            <a:r>
              <a:rPr lang="en-US" sz="2799" b="1" i="0" u="none" strike="noStrike" spc="1000">
                <a:solidFill>
                  <a:srgbClr val="FC5230"/>
                </a:solidFill>
                <a:latin typeface="Caviar Dreams"/>
                <a:ea typeface="Caviar Dreams"/>
                <a:cs typeface="Caviar Dreams"/>
              </a:rPr>
              <a:t>3</a:t>
            </a:r>
            <a:r>
              <a:rPr lang="en-US" sz="2799" b="1" i="0" u="none" strike="noStrike" spc="1000">
                <a:solidFill>
                  <a:srgbClr val="595959"/>
                </a:solidFill>
                <a:latin typeface="Caviar Dreams"/>
                <a:ea typeface="Caviar Dreams"/>
                <a:cs typeface="Caviar Dreams"/>
              </a:rPr>
              <a:t> 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4</a:t>
            </a:r>
          </a:p>
          <a:p>
            <a:pPr lvl="0" algn="l">
              <a:lnSpc>
                <a:spcPct val="154297"/>
              </a:lnSpc>
            </a:pPr>
            <a:r>
              <a:rPr lang="en-US" sz="2799" b="1" i="0" u="none" strike="noStrike" spc="1000">
                <a:solidFill>
                  <a:srgbClr val="FFFFFF"/>
                </a:solidFill>
                <a:latin typeface="Caviar Dreams"/>
                <a:ea typeface="Caviar Dreams"/>
                <a:cs typeface="Caviar Dreams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142</Words>
  <Application>Microsoft Office PowerPoint</Application>
  <PresentationFormat>사용자 지정</PresentationFormat>
  <Paragraphs>47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Annie Use Your Telescope Regular</vt:lpstr>
      <vt:lpstr>Pretendard Regular</vt:lpstr>
      <vt:lpstr>Calibri</vt:lpstr>
      <vt:lpstr>맑은 고딕</vt:lpstr>
      <vt:lpstr>Caviar Dreams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DW-203</cp:lastModifiedBy>
  <cp:revision>3</cp:revision>
  <dcterms:created xsi:type="dcterms:W3CDTF">2006-08-16T00:00:00Z</dcterms:created>
  <dcterms:modified xsi:type="dcterms:W3CDTF">2026-02-24T08:07:00Z</dcterms:modified>
</cp:coreProperties>
</file>